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6"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839200" cy="762000"/>
          </a:xfrm>
        </p:spPr>
        <p:txBody>
          <a:bodyPr>
            <a:normAutofit/>
          </a:bodyPr>
          <a:lstStyle/>
          <a:p>
            <a:endParaRPr lang="en-US" dirty="0"/>
          </a:p>
        </p:txBody>
      </p:sp>
      <p:sp>
        <p:nvSpPr>
          <p:cNvPr id="3" name="Subtitle 2"/>
          <p:cNvSpPr>
            <a:spLocks noGrp="1"/>
          </p:cNvSpPr>
          <p:nvPr>
            <p:ph type="subTitle" idx="1"/>
          </p:nvPr>
        </p:nvSpPr>
        <p:spPr>
          <a:xfrm>
            <a:off x="381000" y="1143000"/>
            <a:ext cx="8458200" cy="5486400"/>
          </a:xfrm>
        </p:spPr>
        <p:txBody>
          <a:bodyPr>
            <a:normAutofit/>
          </a:bodyPr>
          <a:lstStyle/>
          <a:p>
            <a:endParaRPr lang="en-US" dirty="0" smtClean="0"/>
          </a:p>
          <a:p>
            <a:endParaRPr lang="en-US" dirty="0"/>
          </a:p>
          <a:p>
            <a:r>
              <a:rPr lang="en-US" sz="4800" dirty="0" smtClean="0">
                <a:solidFill>
                  <a:schemeClr val="tx1"/>
                </a:solidFill>
              </a:rPr>
              <a:t>INDIAN </a:t>
            </a:r>
            <a:r>
              <a:rPr lang="en-US" sz="4800" dirty="0">
                <a:solidFill>
                  <a:schemeClr val="tx1"/>
                </a:solidFill>
              </a:rPr>
              <a:t>&amp; ENGLISH LAW </a:t>
            </a:r>
            <a:r>
              <a:rPr lang="en-US" sz="4800" dirty="0" smtClean="0">
                <a:solidFill>
                  <a:schemeClr val="tx1"/>
                </a:solidFill>
              </a:rPr>
              <a:t>COMPARED</a:t>
            </a:r>
          </a:p>
          <a:p>
            <a:endParaRPr lang="en-US" sz="4800" dirty="0">
              <a:solidFill>
                <a:schemeClr val="tx1"/>
              </a:solidFill>
            </a:endParaRPr>
          </a:p>
          <a:p>
            <a:r>
              <a:rPr lang="en-US" sz="2800" dirty="0" smtClean="0">
                <a:solidFill>
                  <a:schemeClr val="tx1"/>
                </a:solidFill>
              </a:rPr>
              <a:t>-</a:t>
            </a:r>
            <a:r>
              <a:rPr lang="en-US" sz="2800" dirty="0" err="1" smtClean="0">
                <a:solidFill>
                  <a:schemeClr val="tx1"/>
                </a:solidFill>
              </a:rPr>
              <a:t>Carishma</a:t>
            </a:r>
            <a:r>
              <a:rPr lang="en-US" sz="2800" dirty="0" smtClean="0">
                <a:solidFill>
                  <a:schemeClr val="tx1"/>
                </a:solidFill>
              </a:rPr>
              <a:t> Singh</a:t>
            </a:r>
            <a:endParaRPr lang="en-US" sz="2800" dirty="0">
              <a:solidFill>
                <a:schemeClr val="tx1"/>
              </a:solidFill>
            </a:endParaRPr>
          </a:p>
        </p:txBody>
      </p:sp>
    </p:spTree>
    <p:extLst>
      <p:ext uri="{BB962C8B-B14F-4D97-AF65-F5344CB8AC3E}">
        <p14:creationId xmlns:p14="http://schemas.microsoft.com/office/powerpoint/2010/main" val="1861521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486400"/>
          </a:xfrm>
        </p:spPr>
        <p:txBody>
          <a:bodyPr>
            <a:normAutofit lnSpcReduction="10000"/>
          </a:bodyPr>
          <a:lstStyle/>
          <a:p>
            <a:r>
              <a:rPr lang="en-US" dirty="0" smtClean="0"/>
              <a:t>For a brief period between 1824 to 1836, the doctrine of due care and caution prevailed over the good faith doctrine in </a:t>
            </a:r>
            <a:r>
              <a:rPr lang="en-US" dirty="0" err="1" smtClean="0"/>
              <a:t>england</a:t>
            </a:r>
            <a:r>
              <a:rPr lang="en-US" dirty="0" smtClean="0"/>
              <a:t> ushered in by landmark judgments like Gill v </a:t>
            </a:r>
            <a:r>
              <a:rPr lang="en-US" dirty="0" err="1" smtClean="0"/>
              <a:t>Cubitt</a:t>
            </a:r>
            <a:r>
              <a:rPr lang="en-US" dirty="0" smtClean="0"/>
              <a:t> and Goodman V Harvey. But post 1836, the English law clearly required only “good faith”. </a:t>
            </a:r>
          </a:p>
          <a:p>
            <a:r>
              <a:rPr lang="en-US" dirty="0" smtClean="0"/>
              <a:t>S.90 of the Act now clearly states that “</a:t>
            </a:r>
            <a:r>
              <a:rPr lang="en-US" dirty="0"/>
              <a:t>A thing is deemed to be done in good faith, within the meaning of this Act, where it is in fact done honestly, </a:t>
            </a:r>
            <a:r>
              <a:rPr lang="en-US" u="sng" dirty="0"/>
              <a:t>whether it is done negligently or not.</a:t>
            </a:r>
          </a:p>
          <a:p>
            <a:endParaRPr lang="en-US" dirty="0"/>
          </a:p>
          <a:p>
            <a:endParaRPr lang="en-US" dirty="0"/>
          </a:p>
        </p:txBody>
      </p:sp>
    </p:spTree>
    <p:extLst>
      <p:ext uri="{BB962C8B-B14F-4D97-AF65-F5344CB8AC3E}">
        <p14:creationId xmlns:p14="http://schemas.microsoft.com/office/powerpoint/2010/main" val="3158822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Indian Case Law</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u="sng" dirty="0" smtClean="0"/>
              <a:t>U </a:t>
            </a:r>
            <a:r>
              <a:rPr lang="en-US" u="sng" dirty="0" err="1" smtClean="0"/>
              <a:t>Ponnappa</a:t>
            </a:r>
            <a:r>
              <a:rPr lang="en-US" u="sng" dirty="0" smtClean="0"/>
              <a:t> </a:t>
            </a:r>
            <a:r>
              <a:rPr lang="en-US" u="sng" dirty="0" err="1" smtClean="0"/>
              <a:t>Moothan</a:t>
            </a:r>
            <a:r>
              <a:rPr lang="en-US" u="sng" dirty="0" smtClean="0"/>
              <a:t> Sons v. Catholic Syrian Bank Ltd (1991 SC)</a:t>
            </a:r>
          </a:p>
          <a:p>
            <a:r>
              <a:rPr lang="en-US" dirty="0" smtClean="0"/>
              <a:t>Indian courts rely on the old English case law Gill v. </a:t>
            </a:r>
            <a:r>
              <a:rPr lang="en-US" dirty="0" err="1" smtClean="0"/>
              <a:t>Cubbit</a:t>
            </a:r>
            <a:r>
              <a:rPr lang="en-US" dirty="0" smtClean="0"/>
              <a:t> and check if the person had acted with due care and caution. There is a stricter liability on the holder in due course than there is under the present English position. However it is important to note that mere failure to prove absence of negligence on his part would not vitiate his claim. The court decides whether </a:t>
            </a:r>
            <a:r>
              <a:rPr lang="en-US" u="sng" dirty="0" smtClean="0"/>
              <a:t>such negligence is so gross and extraordinary </a:t>
            </a:r>
            <a:r>
              <a:rPr lang="en-US" dirty="0" smtClean="0"/>
              <a:t>to presume that he had sufficient cause to believe in the defect of the title.</a:t>
            </a:r>
          </a:p>
          <a:p>
            <a:pPr marL="0" indent="0">
              <a:buNone/>
            </a:pPr>
            <a:endParaRPr lang="en-US" dirty="0"/>
          </a:p>
        </p:txBody>
      </p:sp>
    </p:spTree>
    <p:extLst>
      <p:ext uri="{BB962C8B-B14F-4D97-AF65-F5344CB8AC3E}">
        <p14:creationId xmlns:p14="http://schemas.microsoft.com/office/powerpoint/2010/main" val="1112639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r>
              <a:rPr lang="en-US" dirty="0" smtClean="0"/>
              <a:t>HOLDER</a:t>
            </a:r>
            <a:endParaRPr lang="en-US" dirty="0"/>
          </a:p>
        </p:txBody>
      </p:sp>
      <p:sp>
        <p:nvSpPr>
          <p:cNvPr id="3" name="Content Placeholder 2"/>
          <p:cNvSpPr>
            <a:spLocks noGrp="1"/>
          </p:cNvSpPr>
          <p:nvPr>
            <p:ph idx="1"/>
          </p:nvPr>
        </p:nvSpPr>
        <p:spPr>
          <a:xfrm>
            <a:off x="457200" y="1143000"/>
            <a:ext cx="8229600" cy="5410200"/>
          </a:xfrm>
        </p:spPr>
        <p:txBody>
          <a:bodyPr>
            <a:normAutofit fontScale="85000" lnSpcReduction="10000"/>
          </a:bodyPr>
          <a:lstStyle/>
          <a:p>
            <a:pPr marL="0" indent="0">
              <a:buNone/>
            </a:pPr>
            <a:r>
              <a:rPr lang="en-US" dirty="0" smtClean="0"/>
              <a:t>    </a:t>
            </a:r>
            <a:r>
              <a:rPr lang="en-US" u="sng" dirty="0" smtClean="0"/>
              <a:t>THE </a:t>
            </a:r>
            <a:r>
              <a:rPr lang="en-US" u="sng" dirty="0"/>
              <a:t>NEGOTIABLE INSTRUMENTS ACT, 1881: </a:t>
            </a:r>
            <a:r>
              <a:rPr lang="en-US" u="sng" dirty="0" smtClean="0"/>
              <a:t>   </a:t>
            </a:r>
            <a:r>
              <a:rPr lang="en-US" b="1" u="sng" dirty="0" smtClean="0"/>
              <a:t>S. 8</a:t>
            </a:r>
            <a:endParaRPr lang="en-US" b="1" u="sng" dirty="0"/>
          </a:p>
          <a:p>
            <a:pPr marL="0" indent="0">
              <a:buNone/>
            </a:pPr>
            <a:r>
              <a:rPr lang="en-US" dirty="0" smtClean="0"/>
              <a:t>	The </a:t>
            </a:r>
            <a:r>
              <a:rPr lang="en-US" dirty="0"/>
              <a:t>“holder” of a promissory note, bill of exchange or </a:t>
            </a:r>
            <a:r>
              <a:rPr lang="en-US" dirty="0" err="1"/>
              <a:t>cheque</a:t>
            </a:r>
            <a:r>
              <a:rPr lang="en-US" dirty="0"/>
              <a:t> means any person entitled in his own name to the possession thereof and to receive or recover the amount due thereon from the parties thereto</a:t>
            </a:r>
            <a:r>
              <a:rPr lang="en-US" dirty="0" smtClean="0"/>
              <a:t>.</a:t>
            </a:r>
            <a:endParaRPr lang="en-US" dirty="0"/>
          </a:p>
          <a:p>
            <a:pPr marL="0" indent="0">
              <a:buNone/>
            </a:pPr>
            <a:r>
              <a:rPr lang="en-US" dirty="0" smtClean="0"/>
              <a:t>     </a:t>
            </a:r>
            <a:r>
              <a:rPr lang="en-US" dirty="0"/>
              <a:t>Where the note, bill or </a:t>
            </a:r>
            <a:r>
              <a:rPr lang="en-US" dirty="0" err="1"/>
              <a:t>cheque</a:t>
            </a:r>
            <a:r>
              <a:rPr lang="en-US" dirty="0"/>
              <a:t> is lost or destroyed, its </a:t>
            </a:r>
            <a:r>
              <a:rPr lang="en-US" dirty="0" smtClean="0"/>
              <a:t>    holder </a:t>
            </a:r>
            <a:r>
              <a:rPr lang="en-US" dirty="0"/>
              <a:t>is the person so entitled at the time of such loss or destruction</a:t>
            </a:r>
            <a:r>
              <a:rPr lang="en-US" dirty="0" smtClean="0"/>
              <a:t>.</a:t>
            </a:r>
          </a:p>
          <a:p>
            <a:pPr marL="0" indent="0">
              <a:buNone/>
            </a:pPr>
            <a:endParaRPr lang="en-US" dirty="0"/>
          </a:p>
          <a:p>
            <a:pPr marL="0" indent="0">
              <a:buNone/>
            </a:pPr>
            <a:r>
              <a:rPr lang="en-US" dirty="0" smtClean="0"/>
              <a:t>       </a:t>
            </a:r>
            <a:r>
              <a:rPr lang="en-US" u="sng" dirty="0" smtClean="0"/>
              <a:t>ENGLISH </a:t>
            </a:r>
            <a:r>
              <a:rPr lang="en-US" u="sng" dirty="0"/>
              <a:t>BILLS OF EXCHANGE ACT, 1882 : </a:t>
            </a:r>
            <a:r>
              <a:rPr lang="en-US" u="sng" dirty="0" smtClean="0"/>
              <a:t>   </a:t>
            </a:r>
            <a:r>
              <a:rPr lang="en-US" b="1" u="sng" dirty="0" smtClean="0"/>
              <a:t>S. </a:t>
            </a:r>
            <a:r>
              <a:rPr lang="en-US" b="1" u="sng" dirty="0"/>
              <a:t>2</a:t>
            </a:r>
            <a:r>
              <a:rPr lang="en-US" dirty="0"/>
              <a:t> </a:t>
            </a:r>
          </a:p>
          <a:p>
            <a:pPr marL="0" indent="0">
              <a:buNone/>
            </a:pPr>
            <a:r>
              <a:rPr lang="en-US" dirty="0" smtClean="0"/>
              <a:t>      Holder </a:t>
            </a:r>
            <a:r>
              <a:rPr lang="en-US" dirty="0"/>
              <a:t>means the payee or endorsee of a bill or </a:t>
            </a:r>
            <a:r>
              <a:rPr lang="en-US" dirty="0" smtClean="0"/>
              <a:t>note          who </a:t>
            </a:r>
            <a:r>
              <a:rPr lang="en-US" dirty="0"/>
              <a:t>is in possession of it or the bearer thereof. </a:t>
            </a:r>
          </a:p>
          <a:p>
            <a:endParaRPr lang="en-US" dirty="0"/>
          </a:p>
        </p:txBody>
      </p:sp>
    </p:spTree>
    <p:extLst>
      <p:ext uri="{BB962C8B-B14F-4D97-AF65-F5344CB8AC3E}">
        <p14:creationId xmlns:p14="http://schemas.microsoft.com/office/powerpoint/2010/main" val="308090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Entitlement to possession as asked for under s.8 of the Indian Act can not exist without the person being either a payee, an endorsee or bearer. </a:t>
            </a:r>
          </a:p>
          <a:p>
            <a:r>
              <a:rPr lang="en-US" dirty="0" smtClean="0"/>
              <a:t>Hence section 2 of the English Act and section 8 of the Indian Act are quite similar in terms of the scope of the definition of HOLDER </a:t>
            </a:r>
            <a:endParaRPr lang="en-US" dirty="0"/>
          </a:p>
        </p:txBody>
      </p:sp>
    </p:spTree>
    <p:extLst>
      <p:ext uri="{BB962C8B-B14F-4D97-AF65-F5344CB8AC3E}">
        <p14:creationId xmlns:p14="http://schemas.microsoft.com/office/powerpoint/2010/main" val="331548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HOLDER IN DUE COURSE</a:t>
            </a:r>
            <a:endParaRPr lang="en-US" dirty="0"/>
          </a:p>
        </p:txBody>
      </p:sp>
      <p:sp>
        <p:nvSpPr>
          <p:cNvPr id="3" name="Content Placeholder 2"/>
          <p:cNvSpPr>
            <a:spLocks noGrp="1"/>
          </p:cNvSpPr>
          <p:nvPr>
            <p:ph idx="1"/>
          </p:nvPr>
        </p:nvSpPr>
        <p:spPr>
          <a:xfrm>
            <a:off x="381000" y="914400"/>
            <a:ext cx="8458200" cy="5562600"/>
          </a:xfrm>
        </p:spPr>
        <p:txBody>
          <a:bodyPr>
            <a:normAutofit lnSpcReduction="10000"/>
          </a:bodyPr>
          <a:lstStyle/>
          <a:p>
            <a:pPr marL="0" indent="0">
              <a:buNone/>
            </a:pPr>
            <a:endParaRPr lang="en-US" u="sng" dirty="0" smtClean="0"/>
          </a:p>
          <a:p>
            <a:pPr marL="0" indent="0">
              <a:buNone/>
            </a:pPr>
            <a:r>
              <a:rPr lang="en-US" u="sng" dirty="0" smtClean="0"/>
              <a:t>THE </a:t>
            </a:r>
            <a:r>
              <a:rPr lang="en-US" u="sng" dirty="0"/>
              <a:t>NEGOTIABLE INSTRUMENTS ACT, 1881  </a:t>
            </a:r>
            <a:r>
              <a:rPr lang="en-US" b="1" u="sng" dirty="0"/>
              <a:t>s.9</a:t>
            </a:r>
          </a:p>
          <a:p>
            <a:pPr marL="0" indent="0">
              <a:buNone/>
            </a:pPr>
            <a:r>
              <a:rPr lang="en-US" dirty="0"/>
              <a:t>Holder in due course means any person who for consideration became the possessor of a promissory note, bill of exchange or </a:t>
            </a:r>
            <a:r>
              <a:rPr lang="en-US" dirty="0" err="1"/>
              <a:t>cheque</a:t>
            </a:r>
            <a:r>
              <a:rPr lang="en-US" dirty="0"/>
              <a:t> if payable to bearer, or the payee or </a:t>
            </a:r>
            <a:r>
              <a:rPr lang="en-US" dirty="0" err="1"/>
              <a:t>indorsee</a:t>
            </a:r>
            <a:r>
              <a:rPr lang="en-US" dirty="0"/>
              <a:t> thereof, if payable to order, before the amount mentioned in it became payable, and without having </a:t>
            </a:r>
            <a:r>
              <a:rPr lang="en-US" u="sng" dirty="0"/>
              <a:t>sufficient cause to believe</a:t>
            </a:r>
            <a:r>
              <a:rPr lang="en-US" dirty="0"/>
              <a:t> that any defect existed in the title of the person from whom he derived his title</a:t>
            </a:r>
            <a:r>
              <a:rPr lang="en-US" dirty="0" smtClean="0"/>
              <a:t>.</a:t>
            </a:r>
            <a:endParaRPr lang="en-US" dirty="0"/>
          </a:p>
        </p:txBody>
      </p:sp>
    </p:spTree>
    <p:extLst>
      <p:ext uri="{BB962C8B-B14F-4D97-AF65-F5344CB8AC3E}">
        <p14:creationId xmlns:p14="http://schemas.microsoft.com/office/powerpoint/2010/main" val="2653954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562600"/>
          </a:xfrm>
        </p:spPr>
        <p:txBody>
          <a:bodyPr>
            <a:noAutofit/>
          </a:bodyPr>
          <a:lstStyle/>
          <a:p>
            <a:endParaRPr lang="en-US" sz="1800" u="sng" dirty="0"/>
          </a:p>
          <a:p>
            <a:pPr marL="0" indent="0">
              <a:buNone/>
            </a:pPr>
            <a:r>
              <a:rPr lang="en-US" sz="1800" dirty="0"/>
              <a:t>          </a:t>
            </a:r>
            <a:r>
              <a:rPr lang="en-US" sz="1800" u="sng" dirty="0"/>
              <a:t>ENGLISH BILLS OF EXCHANGE ACT, 1882   </a:t>
            </a:r>
            <a:r>
              <a:rPr lang="en-US" sz="1800" b="1" u="sng" dirty="0"/>
              <a:t>S. 29 </a:t>
            </a:r>
            <a:endParaRPr lang="en-US" sz="1800" dirty="0"/>
          </a:p>
          <a:p>
            <a:r>
              <a:rPr lang="en-US" sz="1800" dirty="0"/>
              <a:t>(1)A holder in due course is a holder who has taken a bill, complete and regular on the face of it, under the following conditions; namely,</a:t>
            </a:r>
          </a:p>
          <a:p>
            <a:pPr marL="0" indent="0">
              <a:buNone/>
            </a:pPr>
            <a:r>
              <a:rPr lang="en-US" sz="1800" dirty="0"/>
              <a:t>	(a)That he became the holder of it before it was overdue, and without 	notice that it had been previously </a:t>
            </a:r>
            <a:r>
              <a:rPr lang="en-US" sz="1800" dirty="0" smtClean="0"/>
              <a:t>dishonored, </a:t>
            </a:r>
            <a:r>
              <a:rPr lang="en-US" sz="1800" dirty="0"/>
              <a:t>if such was the fact:</a:t>
            </a:r>
          </a:p>
          <a:p>
            <a:pPr marL="0" indent="0">
              <a:buNone/>
            </a:pPr>
            <a:r>
              <a:rPr lang="en-US" sz="1800" dirty="0"/>
              <a:t>	(b)That he took the bill in </a:t>
            </a:r>
            <a:r>
              <a:rPr lang="en-US" sz="1800" u="sng" dirty="0"/>
              <a:t>good faith </a:t>
            </a:r>
            <a:r>
              <a:rPr lang="en-US" sz="1800" dirty="0"/>
              <a:t>and for value, and that at the time 	the bill was negotiated to him he had no notice of any defect in the 	title of </a:t>
            </a:r>
            <a:r>
              <a:rPr lang="en-US" sz="1800" dirty="0" smtClean="0"/>
              <a:t>	the </a:t>
            </a:r>
            <a:r>
              <a:rPr lang="en-US" sz="1800" dirty="0"/>
              <a:t>person who negotiated it.</a:t>
            </a:r>
          </a:p>
          <a:p>
            <a:r>
              <a:rPr lang="en-US" sz="1800" dirty="0"/>
              <a:t>(2)In particular the title of a person who negotiates a bill is defective within the meaning of this Act when he obtained the bill, or the acceptance thereof, by fraud, duress, or force and fear, or other unlawful means, or an illegal consideration, or when he negotiates it in breach of faith, or under such circumstances as amount to a fraud.</a:t>
            </a:r>
          </a:p>
          <a:p>
            <a:r>
              <a:rPr lang="en-US" sz="1800" dirty="0"/>
              <a:t>(3)A holder (whether for value or not), who derives his title to a bill through a holder in due course, and who is not himself a party to any fraud or illegality affecting it, has all the rights of that holder in due course as regards the acceptor and all parties to the bill prior to that holder.</a:t>
            </a:r>
          </a:p>
          <a:p>
            <a:endParaRPr lang="en-US" sz="1800" dirty="0"/>
          </a:p>
          <a:p>
            <a:endParaRPr lang="en-US" sz="1800" dirty="0"/>
          </a:p>
          <a:p>
            <a:pPr marL="0" indent="0">
              <a:buNone/>
            </a:pPr>
            <a:endParaRPr lang="en-US" sz="1800" dirty="0"/>
          </a:p>
        </p:txBody>
      </p:sp>
    </p:spTree>
    <p:extLst>
      <p:ext uri="{BB962C8B-B14F-4D97-AF65-F5344CB8AC3E}">
        <p14:creationId xmlns:p14="http://schemas.microsoft.com/office/powerpoint/2010/main" val="3054890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s. 91 </a:t>
            </a:r>
            <a:r>
              <a:rPr lang="en-US" dirty="0"/>
              <a:t>ENGLISH BILLS OF EXCHANGE ACT, 1882</a:t>
            </a:r>
          </a:p>
        </p:txBody>
      </p:sp>
      <p:sp>
        <p:nvSpPr>
          <p:cNvPr id="3" name="Content Placeholder 2"/>
          <p:cNvSpPr>
            <a:spLocks noGrp="1"/>
          </p:cNvSpPr>
          <p:nvPr>
            <p:ph idx="1"/>
          </p:nvPr>
        </p:nvSpPr>
        <p:spPr/>
        <p:txBody>
          <a:bodyPr/>
          <a:lstStyle/>
          <a:p>
            <a:pPr marL="0" indent="0">
              <a:buNone/>
            </a:pPr>
            <a:r>
              <a:rPr lang="en-US" b="1" dirty="0" smtClean="0"/>
              <a:t> Good </a:t>
            </a:r>
            <a:r>
              <a:rPr lang="en-US" b="1" dirty="0"/>
              <a:t>faith.</a:t>
            </a:r>
          </a:p>
          <a:p>
            <a:r>
              <a:rPr lang="en-US" dirty="0"/>
              <a:t>A thing is deemed to be done in good faith, within the meaning of this Act, where it is in fact done honestly, </a:t>
            </a:r>
            <a:r>
              <a:rPr lang="en-US" u="sng" dirty="0"/>
              <a:t>whether it is done negligently or not.</a:t>
            </a:r>
          </a:p>
          <a:p>
            <a:endParaRPr lang="en-US" dirty="0"/>
          </a:p>
        </p:txBody>
      </p:sp>
    </p:spTree>
    <p:extLst>
      <p:ext uri="{BB962C8B-B14F-4D97-AF65-F5344CB8AC3E}">
        <p14:creationId xmlns:p14="http://schemas.microsoft.com/office/powerpoint/2010/main" val="4291807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pPr marL="0" indent="0" algn="ctr">
              <a:buNone/>
            </a:pPr>
            <a:r>
              <a:rPr lang="en-US" dirty="0" smtClean="0"/>
              <a:t>While the Indian Act requires good faith coupled with due care and caution, the English Act simply requires good faith on the part of the holder in due course</a:t>
            </a:r>
            <a:endParaRPr lang="en-US" dirty="0"/>
          </a:p>
        </p:txBody>
      </p:sp>
    </p:spTree>
    <p:extLst>
      <p:ext uri="{BB962C8B-B14F-4D97-AF65-F5344CB8AC3E}">
        <p14:creationId xmlns:p14="http://schemas.microsoft.com/office/powerpoint/2010/main" val="3637755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fontScale="90000"/>
          </a:bodyPr>
          <a:lstStyle/>
          <a:p>
            <a:r>
              <a:rPr lang="en-US" sz="4000" dirty="0" smtClean="0"/>
              <a:t/>
            </a:r>
            <a:br>
              <a:rPr lang="en-US" sz="4000" dirty="0" smtClean="0"/>
            </a:br>
            <a:r>
              <a:rPr lang="en-US" sz="4000" dirty="0" smtClean="0"/>
              <a:t>Good </a:t>
            </a:r>
            <a:r>
              <a:rPr lang="en-US" sz="4000" dirty="0"/>
              <a:t>Faith may have 2 methods of ascertainment- SUBJECTIVE and OBJECTIVE</a:t>
            </a:r>
            <a:r>
              <a:rPr lang="en-US" dirty="0"/>
              <a:t/>
            </a:r>
            <a:br>
              <a:rPr lang="en-US" dirty="0"/>
            </a:b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marL="0" indent="0">
              <a:buNone/>
            </a:pPr>
            <a:r>
              <a:rPr lang="en-US" u="sng" dirty="0"/>
              <a:t>I</a:t>
            </a:r>
            <a:r>
              <a:rPr lang="en-US" u="sng" dirty="0" smtClean="0"/>
              <a:t>n the subjective test- </a:t>
            </a:r>
            <a:r>
              <a:rPr lang="en-US" dirty="0" smtClean="0"/>
              <a:t>the court tries to ascertain the holder’s own mind. The only question being- “did he take the instrument honestly”</a:t>
            </a:r>
          </a:p>
          <a:p>
            <a:pPr marL="0" indent="0">
              <a:buNone/>
            </a:pPr>
            <a:endParaRPr lang="en-US" dirty="0"/>
          </a:p>
          <a:p>
            <a:pPr marL="0" indent="0">
              <a:buNone/>
            </a:pPr>
            <a:r>
              <a:rPr lang="en-US" u="sng" dirty="0" smtClean="0"/>
              <a:t>In the objective test- </a:t>
            </a:r>
            <a:r>
              <a:rPr lang="en-US" dirty="0" smtClean="0"/>
              <a:t>the court needs to go beyond the holder’s mind and check if he exercised care as a reasonable person ought to have done. The question here is also- “did he take due care and caution?”</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353580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case laws</a:t>
            </a:r>
            <a:endParaRPr lang="en-US" dirty="0"/>
          </a:p>
        </p:txBody>
      </p:sp>
      <p:sp>
        <p:nvSpPr>
          <p:cNvPr id="3" name="Content Placeholder 2"/>
          <p:cNvSpPr>
            <a:spLocks noGrp="1"/>
          </p:cNvSpPr>
          <p:nvPr>
            <p:ph idx="1"/>
          </p:nvPr>
        </p:nvSpPr>
        <p:spPr/>
        <p:txBody>
          <a:bodyPr>
            <a:normAutofit fontScale="85000" lnSpcReduction="20000"/>
          </a:bodyPr>
          <a:lstStyle/>
          <a:p>
            <a:r>
              <a:rPr lang="en-US" u="sng" dirty="0" smtClean="0"/>
              <a:t>Miller v Race (1758)</a:t>
            </a:r>
            <a:r>
              <a:rPr lang="en-US" dirty="0" smtClean="0"/>
              <a:t>: a banknote sent by general postage was taken by a robber. The plaintiff took it in the usual course of business for valuable consideration. The plaintiff was said to have acted in good faith as he honestly came by the NI</a:t>
            </a:r>
          </a:p>
          <a:p>
            <a:r>
              <a:rPr lang="en-US" u="sng" dirty="0" smtClean="0"/>
              <a:t>John Lawson v Weston (1801)</a:t>
            </a:r>
            <a:r>
              <a:rPr lang="en-US" dirty="0" smtClean="0"/>
              <a:t>: Plaintiffs discounted a bill of 500 in the usual course of business for an unknown person. While the defendants insisted on the standard of due care required, Lord Kenyon rejected the argument and stated “to adopt the principle of the </a:t>
            </a:r>
            <a:r>
              <a:rPr lang="en-US" dirty="0" err="1" smtClean="0"/>
              <a:t>defence</a:t>
            </a:r>
            <a:r>
              <a:rPr lang="en-US" dirty="0" smtClean="0"/>
              <a:t> would be at once to paralyze the circulation of all the paper in the country, and with it all its commerce.”</a:t>
            </a:r>
          </a:p>
        </p:txBody>
      </p:sp>
    </p:spTree>
    <p:extLst>
      <p:ext uri="{BB962C8B-B14F-4D97-AF65-F5344CB8AC3E}">
        <p14:creationId xmlns:p14="http://schemas.microsoft.com/office/powerpoint/2010/main" val="3702611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681</Words>
  <Application>Microsoft Office PowerPoint</Application>
  <PresentationFormat>On-screen Show (4:3)</PresentationFormat>
  <Paragraphs>44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HOLDER</vt:lpstr>
      <vt:lpstr>PowerPoint Presentation</vt:lpstr>
      <vt:lpstr>HOLDER IN DUE COURSE</vt:lpstr>
      <vt:lpstr>PowerPoint Presentation</vt:lpstr>
      <vt:lpstr>s. 91 ENGLISH BILLS OF EXCHANGE ACT, 1882</vt:lpstr>
      <vt:lpstr>PowerPoint Presentation</vt:lpstr>
      <vt:lpstr> Good Faith may have 2 methods of ascertainment- SUBJECTIVE and OBJECTIVE </vt:lpstr>
      <vt:lpstr>English case laws</vt:lpstr>
      <vt:lpstr>PowerPoint Presentation</vt:lpstr>
      <vt:lpstr>Indian Case Law</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&amp; ENGLISH LAW COMPARED</dc:title>
  <dc:creator>Carishma Singh</dc:creator>
  <cp:lastModifiedBy>Windows User</cp:lastModifiedBy>
  <cp:revision>14</cp:revision>
  <dcterms:created xsi:type="dcterms:W3CDTF">2006-08-16T00:00:00Z</dcterms:created>
  <dcterms:modified xsi:type="dcterms:W3CDTF">2020-04-14T07:36:31Z</dcterms:modified>
</cp:coreProperties>
</file>